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0"/>
  </p:notesMasterIdLst>
  <p:sldIdLst>
    <p:sldId id="257" r:id="rId2"/>
    <p:sldId id="268" r:id="rId3"/>
    <p:sldId id="264" r:id="rId4"/>
    <p:sldId id="266" r:id="rId5"/>
    <p:sldId id="261" r:id="rId6"/>
    <p:sldId id="262" r:id="rId7"/>
    <p:sldId id="27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2735BC-6F77-4044-9964-A66BE8E176DA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A4A803F-4558-415B-9266-4A7DFE2C6E05}">
      <dgm:prSet custT="1"/>
      <dgm:spPr/>
      <dgm:t>
        <a:bodyPr/>
        <a:lstStyle/>
        <a:p>
          <a:r>
            <a:rPr lang="en-US" sz="6000"/>
            <a:t>F</a:t>
          </a:r>
          <a:r>
            <a:rPr lang="en-US" sz="4000"/>
            <a:t>lexible</a:t>
          </a:r>
          <a:endParaRPr lang="en-US" sz="5200" dirty="0"/>
        </a:p>
      </dgm:t>
    </dgm:pt>
    <dgm:pt modelId="{2594CCCA-4DBF-4192-98CC-0F1CEE627D7D}" type="parTrans" cxnId="{39AC232B-732E-412F-9FC3-C96F5AAFB18B}">
      <dgm:prSet/>
      <dgm:spPr/>
      <dgm:t>
        <a:bodyPr/>
        <a:lstStyle/>
        <a:p>
          <a:endParaRPr lang="en-US"/>
        </a:p>
      </dgm:t>
    </dgm:pt>
    <dgm:pt modelId="{D25F6CAE-2B21-4DB6-8BDA-464920EF791E}" type="sibTrans" cxnId="{39AC232B-732E-412F-9FC3-C96F5AAFB18B}">
      <dgm:prSet/>
      <dgm:spPr/>
      <dgm:t>
        <a:bodyPr/>
        <a:lstStyle/>
        <a:p>
          <a:endParaRPr lang="en-US"/>
        </a:p>
      </dgm:t>
    </dgm:pt>
    <dgm:pt modelId="{2AC97F1B-110A-4D8C-8149-F418003C9366}">
      <dgm:prSet custT="1"/>
      <dgm:spPr/>
      <dgm:t>
        <a:bodyPr/>
        <a:lstStyle/>
        <a:p>
          <a:r>
            <a:rPr lang="en-US" sz="6000"/>
            <a:t>A</a:t>
          </a:r>
          <a:r>
            <a:rPr lang="en-US" sz="4000"/>
            <a:t>ffordable</a:t>
          </a:r>
          <a:endParaRPr lang="en-US" sz="4000" dirty="0"/>
        </a:p>
      </dgm:t>
    </dgm:pt>
    <dgm:pt modelId="{0C1FD811-3484-4D9C-810F-A1218CA14B53}" type="parTrans" cxnId="{427E36A4-FF9F-4F5C-8E41-9B554AE2AF92}">
      <dgm:prSet/>
      <dgm:spPr/>
      <dgm:t>
        <a:bodyPr/>
        <a:lstStyle/>
        <a:p>
          <a:endParaRPr lang="en-US"/>
        </a:p>
      </dgm:t>
    </dgm:pt>
    <dgm:pt modelId="{6A4387F1-7330-4336-BC4E-CAA8280A1D98}" type="sibTrans" cxnId="{427E36A4-FF9F-4F5C-8E41-9B554AE2AF92}">
      <dgm:prSet/>
      <dgm:spPr/>
      <dgm:t>
        <a:bodyPr/>
        <a:lstStyle/>
        <a:p>
          <a:endParaRPr lang="en-US"/>
        </a:p>
      </dgm:t>
    </dgm:pt>
    <dgm:pt modelId="{627F3433-674A-476D-B151-04F747190560}">
      <dgm:prSet custT="1"/>
      <dgm:spPr/>
      <dgm:t>
        <a:bodyPr/>
        <a:lstStyle/>
        <a:p>
          <a:r>
            <a:rPr lang="en-US" sz="6000"/>
            <a:t>M</a:t>
          </a:r>
          <a:r>
            <a:rPr lang="en-US" sz="4000"/>
            <a:t>igratable</a:t>
          </a:r>
          <a:endParaRPr lang="en-US" sz="4000" dirty="0"/>
        </a:p>
      </dgm:t>
    </dgm:pt>
    <dgm:pt modelId="{CB7C4150-918A-4B1F-B442-D9CA8B89DA9A}" type="parTrans" cxnId="{AE2E1DD8-12CF-4F6B-8F25-EC4E02CE2E5B}">
      <dgm:prSet/>
      <dgm:spPr/>
      <dgm:t>
        <a:bodyPr/>
        <a:lstStyle/>
        <a:p>
          <a:endParaRPr lang="en-US"/>
        </a:p>
      </dgm:t>
    </dgm:pt>
    <dgm:pt modelId="{1FCFA6D5-B9B8-4717-A080-5C5FDA97E733}" type="sibTrans" cxnId="{AE2E1DD8-12CF-4F6B-8F25-EC4E02CE2E5B}">
      <dgm:prSet/>
      <dgm:spPr/>
      <dgm:t>
        <a:bodyPr/>
        <a:lstStyle/>
        <a:p>
          <a:endParaRPr lang="en-US"/>
        </a:p>
      </dgm:t>
    </dgm:pt>
    <dgm:pt modelId="{5E5741D2-E857-4E63-9236-FB2166131147}">
      <dgm:prSet custT="1"/>
      <dgm:spPr/>
      <dgm:t>
        <a:bodyPr/>
        <a:lstStyle/>
        <a:p>
          <a:r>
            <a:rPr lang="en-US" sz="6000"/>
            <a:t>E</a:t>
          </a:r>
          <a:r>
            <a:rPr lang="en-US" sz="4000"/>
            <a:t>xtensible</a:t>
          </a:r>
          <a:endParaRPr lang="en-US" sz="4000" dirty="0"/>
        </a:p>
      </dgm:t>
    </dgm:pt>
    <dgm:pt modelId="{F626EBA8-BB81-493C-9E11-10CEFD2ECFA2}" type="parTrans" cxnId="{66CF2A6F-7000-46EE-AD51-5EB510272FA4}">
      <dgm:prSet/>
      <dgm:spPr/>
      <dgm:t>
        <a:bodyPr/>
        <a:lstStyle/>
        <a:p>
          <a:endParaRPr lang="en-US"/>
        </a:p>
      </dgm:t>
    </dgm:pt>
    <dgm:pt modelId="{CCAB26A3-D361-47D7-BAB2-B4F8829AF530}" type="sibTrans" cxnId="{66CF2A6F-7000-46EE-AD51-5EB510272FA4}">
      <dgm:prSet/>
      <dgm:spPr/>
      <dgm:t>
        <a:bodyPr/>
        <a:lstStyle/>
        <a:p>
          <a:endParaRPr lang="en-US"/>
        </a:p>
      </dgm:t>
    </dgm:pt>
    <dgm:pt modelId="{2E5D7571-62A6-1348-A2B1-3CBBFFE59035}" type="pres">
      <dgm:prSet presAssocID="{352735BC-6F77-4044-9964-A66BE8E176DA}" presName="linear" presStyleCnt="0">
        <dgm:presLayoutVars>
          <dgm:animLvl val="lvl"/>
          <dgm:resizeHandles val="exact"/>
        </dgm:presLayoutVars>
      </dgm:prSet>
      <dgm:spPr/>
    </dgm:pt>
    <dgm:pt modelId="{52942CE2-3BCF-D842-A828-E536BCEDAD63}" type="pres">
      <dgm:prSet presAssocID="{4A4A803F-4558-415B-9266-4A7DFE2C6E0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C1FBEBF-C606-FF4C-AF54-5F1D0B7B5A39}" type="pres">
      <dgm:prSet presAssocID="{D25F6CAE-2B21-4DB6-8BDA-464920EF791E}" presName="spacer" presStyleCnt="0"/>
      <dgm:spPr/>
    </dgm:pt>
    <dgm:pt modelId="{4A88EFDE-3F79-5F47-9E4E-F62B07190BE8}" type="pres">
      <dgm:prSet presAssocID="{2AC97F1B-110A-4D8C-8149-F418003C9366}" presName="parentText" presStyleLbl="node1" presStyleIdx="1" presStyleCnt="4" custLinFactNeighborX="-15061" custLinFactNeighborY="-20027">
        <dgm:presLayoutVars>
          <dgm:chMax val="0"/>
          <dgm:bulletEnabled val="1"/>
        </dgm:presLayoutVars>
      </dgm:prSet>
      <dgm:spPr/>
    </dgm:pt>
    <dgm:pt modelId="{49D4F795-4483-1340-B57B-ECBF19C9FBBE}" type="pres">
      <dgm:prSet presAssocID="{6A4387F1-7330-4336-BC4E-CAA8280A1D98}" presName="spacer" presStyleCnt="0"/>
      <dgm:spPr/>
    </dgm:pt>
    <dgm:pt modelId="{B56B93D4-3E4E-AA45-9247-978FD5492BA3}" type="pres">
      <dgm:prSet presAssocID="{627F3433-674A-476D-B151-04F74719056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88BA5B8-E594-8E45-9F3A-73326D6E2868}" type="pres">
      <dgm:prSet presAssocID="{1FCFA6D5-B9B8-4717-A080-5C5FDA97E733}" presName="spacer" presStyleCnt="0"/>
      <dgm:spPr/>
    </dgm:pt>
    <dgm:pt modelId="{0A5C952F-5941-8140-B7A6-FAFFA349133C}" type="pres">
      <dgm:prSet presAssocID="{5E5741D2-E857-4E63-9236-FB216613114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754EC25-D3F4-0043-A888-286A17E1BB2B}" type="presOf" srcId="{4A4A803F-4558-415B-9266-4A7DFE2C6E05}" destId="{52942CE2-3BCF-D842-A828-E536BCEDAD63}" srcOrd="0" destOrd="0" presId="urn:microsoft.com/office/officeart/2005/8/layout/vList2"/>
    <dgm:cxn modelId="{39AC232B-732E-412F-9FC3-C96F5AAFB18B}" srcId="{352735BC-6F77-4044-9964-A66BE8E176DA}" destId="{4A4A803F-4558-415B-9266-4A7DFE2C6E05}" srcOrd="0" destOrd="0" parTransId="{2594CCCA-4DBF-4192-98CC-0F1CEE627D7D}" sibTransId="{D25F6CAE-2B21-4DB6-8BDA-464920EF791E}"/>
    <dgm:cxn modelId="{55B3203A-3BEC-204B-A021-3C24FB169116}" type="presOf" srcId="{352735BC-6F77-4044-9964-A66BE8E176DA}" destId="{2E5D7571-62A6-1348-A2B1-3CBBFFE59035}" srcOrd="0" destOrd="0" presId="urn:microsoft.com/office/officeart/2005/8/layout/vList2"/>
    <dgm:cxn modelId="{66CF2A6F-7000-46EE-AD51-5EB510272FA4}" srcId="{352735BC-6F77-4044-9964-A66BE8E176DA}" destId="{5E5741D2-E857-4E63-9236-FB2166131147}" srcOrd="3" destOrd="0" parTransId="{F626EBA8-BB81-493C-9E11-10CEFD2ECFA2}" sibTransId="{CCAB26A3-D361-47D7-BAB2-B4F8829AF530}"/>
    <dgm:cxn modelId="{B092658D-318D-8B45-9F26-3F1DFA8D1DC8}" type="presOf" srcId="{627F3433-674A-476D-B151-04F747190560}" destId="{B56B93D4-3E4E-AA45-9247-978FD5492BA3}" srcOrd="0" destOrd="0" presId="urn:microsoft.com/office/officeart/2005/8/layout/vList2"/>
    <dgm:cxn modelId="{427E36A4-FF9F-4F5C-8E41-9B554AE2AF92}" srcId="{352735BC-6F77-4044-9964-A66BE8E176DA}" destId="{2AC97F1B-110A-4D8C-8149-F418003C9366}" srcOrd="1" destOrd="0" parTransId="{0C1FD811-3484-4D9C-810F-A1218CA14B53}" sibTransId="{6A4387F1-7330-4336-BC4E-CAA8280A1D98}"/>
    <dgm:cxn modelId="{E907ACB5-8C6D-7D46-8692-9EC65CDC5AE9}" type="presOf" srcId="{2AC97F1B-110A-4D8C-8149-F418003C9366}" destId="{4A88EFDE-3F79-5F47-9E4E-F62B07190BE8}" srcOrd="0" destOrd="0" presId="urn:microsoft.com/office/officeart/2005/8/layout/vList2"/>
    <dgm:cxn modelId="{AE2E1DD8-12CF-4F6B-8F25-EC4E02CE2E5B}" srcId="{352735BC-6F77-4044-9964-A66BE8E176DA}" destId="{627F3433-674A-476D-B151-04F747190560}" srcOrd="2" destOrd="0" parTransId="{CB7C4150-918A-4B1F-B442-D9CA8B89DA9A}" sibTransId="{1FCFA6D5-B9B8-4717-A080-5C5FDA97E733}"/>
    <dgm:cxn modelId="{42F33BDE-216A-4E41-8D26-C579981B8EF7}" type="presOf" srcId="{5E5741D2-E857-4E63-9236-FB2166131147}" destId="{0A5C952F-5941-8140-B7A6-FAFFA349133C}" srcOrd="0" destOrd="0" presId="urn:microsoft.com/office/officeart/2005/8/layout/vList2"/>
    <dgm:cxn modelId="{C35AAF4D-9273-9B43-8685-95449605D91D}" type="presParOf" srcId="{2E5D7571-62A6-1348-A2B1-3CBBFFE59035}" destId="{52942CE2-3BCF-D842-A828-E536BCEDAD63}" srcOrd="0" destOrd="0" presId="urn:microsoft.com/office/officeart/2005/8/layout/vList2"/>
    <dgm:cxn modelId="{89F42CC9-6791-A24D-9A25-180E1F136CA3}" type="presParOf" srcId="{2E5D7571-62A6-1348-A2B1-3CBBFFE59035}" destId="{AC1FBEBF-C606-FF4C-AF54-5F1D0B7B5A39}" srcOrd="1" destOrd="0" presId="urn:microsoft.com/office/officeart/2005/8/layout/vList2"/>
    <dgm:cxn modelId="{05E0DEC0-E649-E943-8F31-214083A364B3}" type="presParOf" srcId="{2E5D7571-62A6-1348-A2B1-3CBBFFE59035}" destId="{4A88EFDE-3F79-5F47-9E4E-F62B07190BE8}" srcOrd="2" destOrd="0" presId="urn:microsoft.com/office/officeart/2005/8/layout/vList2"/>
    <dgm:cxn modelId="{4593C42C-8EDE-CD4A-AEEB-C6111C671915}" type="presParOf" srcId="{2E5D7571-62A6-1348-A2B1-3CBBFFE59035}" destId="{49D4F795-4483-1340-B57B-ECBF19C9FBBE}" srcOrd="3" destOrd="0" presId="urn:microsoft.com/office/officeart/2005/8/layout/vList2"/>
    <dgm:cxn modelId="{8735181E-6DF7-864C-A047-4D0D5C5142E7}" type="presParOf" srcId="{2E5D7571-62A6-1348-A2B1-3CBBFFE59035}" destId="{B56B93D4-3E4E-AA45-9247-978FD5492BA3}" srcOrd="4" destOrd="0" presId="urn:microsoft.com/office/officeart/2005/8/layout/vList2"/>
    <dgm:cxn modelId="{D5D65012-5AC8-4149-9A10-C29E69194664}" type="presParOf" srcId="{2E5D7571-62A6-1348-A2B1-3CBBFFE59035}" destId="{388BA5B8-E594-8E45-9F3A-73326D6E2868}" srcOrd="5" destOrd="0" presId="urn:microsoft.com/office/officeart/2005/8/layout/vList2"/>
    <dgm:cxn modelId="{1E0B7190-A81E-4141-A66D-B2025A9A40A7}" type="presParOf" srcId="{2E5D7571-62A6-1348-A2B1-3CBBFFE59035}" destId="{0A5C952F-5941-8140-B7A6-FAFFA349133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942CE2-3BCF-D842-A828-E536BCEDAD63}">
      <dsp:nvSpPr>
        <dsp:cNvPr id="0" name=""/>
        <dsp:cNvSpPr/>
      </dsp:nvSpPr>
      <dsp:spPr>
        <a:xfrm>
          <a:off x="0" y="733"/>
          <a:ext cx="6666833" cy="135304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F</a:t>
          </a:r>
          <a:r>
            <a:rPr lang="en-US" sz="4000" kern="1200"/>
            <a:t>lexible</a:t>
          </a:r>
          <a:endParaRPr lang="en-US" sz="5200" kern="1200" dirty="0"/>
        </a:p>
      </dsp:txBody>
      <dsp:txXfrm>
        <a:off x="66050" y="66783"/>
        <a:ext cx="6534733" cy="1220941"/>
      </dsp:txXfrm>
    </dsp:sp>
    <dsp:sp modelId="{4A88EFDE-3F79-5F47-9E4E-F62B07190BE8}">
      <dsp:nvSpPr>
        <dsp:cNvPr id="0" name=""/>
        <dsp:cNvSpPr/>
      </dsp:nvSpPr>
      <dsp:spPr>
        <a:xfrm>
          <a:off x="0" y="1364514"/>
          <a:ext cx="6666833" cy="1353041"/>
        </a:xfrm>
        <a:prstGeom prst="roundRec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A</a:t>
          </a:r>
          <a:r>
            <a:rPr lang="en-US" sz="4000" kern="1200"/>
            <a:t>ffordable</a:t>
          </a:r>
          <a:endParaRPr lang="en-US" sz="4000" kern="1200" dirty="0"/>
        </a:p>
      </dsp:txBody>
      <dsp:txXfrm>
        <a:off x="66050" y="1430564"/>
        <a:ext cx="6534733" cy="1220941"/>
      </dsp:txXfrm>
    </dsp:sp>
    <dsp:sp modelId="{B56B93D4-3E4E-AA45-9247-978FD5492BA3}">
      <dsp:nvSpPr>
        <dsp:cNvPr id="0" name=""/>
        <dsp:cNvSpPr/>
      </dsp:nvSpPr>
      <dsp:spPr>
        <a:xfrm>
          <a:off x="0" y="2733674"/>
          <a:ext cx="6666833" cy="1353041"/>
        </a:xfrm>
        <a:prstGeom prst="roundRec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M</a:t>
          </a:r>
          <a:r>
            <a:rPr lang="en-US" sz="4000" kern="1200"/>
            <a:t>igratable</a:t>
          </a:r>
          <a:endParaRPr lang="en-US" sz="4000" kern="1200" dirty="0"/>
        </a:p>
      </dsp:txBody>
      <dsp:txXfrm>
        <a:off x="66050" y="2799724"/>
        <a:ext cx="6534733" cy="1220941"/>
      </dsp:txXfrm>
    </dsp:sp>
    <dsp:sp modelId="{0A5C952F-5941-8140-B7A6-FAFFA349133C}">
      <dsp:nvSpPr>
        <dsp:cNvPr id="0" name=""/>
        <dsp:cNvSpPr/>
      </dsp:nvSpPr>
      <dsp:spPr>
        <a:xfrm>
          <a:off x="0" y="4100145"/>
          <a:ext cx="6666833" cy="1353041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E</a:t>
          </a:r>
          <a:r>
            <a:rPr lang="en-US" sz="4000" kern="1200"/>
            <a:t>xtensible</a:t>
          </a:r>
          <a:endParaRPr lang="en-US" sz="4000" kern="1200" dirty="0"/>
        </a:p>
      </dsp:txBody>
      <dsp:txXfrm>
        <a:off x="66050" y="4166195"/>
        <a:ext cx="6534733" cy="12209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4D27B-D808-3A4A-A438-A76E0AA5FA5D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0E1ED-6A60-9B4E-833E-81FB74C14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72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0E1ED-6A60-9B4E-833E-81FB74C1455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0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F0-2D8B-30DD-28B9-2AA9AC3FB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F9BB5-7D32-66F5-DE24-E8313BEE7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749B1-804D-9E71-1EBA-132641BD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00183-1875-D755-AA56-D28C991AD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CB515-78AB-DFD1-D34E-3AC415E0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8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132C-DB1A-4D6B-8A71-DACF56535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D4F18-414E-925C-A22B-55682CBA0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A49F1-0FEA-0A68-FFFD-A0F0FA4FD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A9C95-C5FC-AF92-CB5F-E06DED71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84792-D69D-0F12-8404-3A0EC98D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9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3CCAC-DFCA-5BB8-CDC7-D06B5325A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AA2C5F-FECF-3885-4508-C6F33217B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95BF2-CEB8-CC90-3230-6EC771330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2EC3B-AA56-D8BF-3FBE-427C65DA0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5AF72-0EF9-0C8A-82BD-52DB61ECA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7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94B4-D456-CFF4-E9E4-6CBB71F32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990B7-61AC-4CF0-303B-4BEFB54E2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059B9-BEFD-E786-2A1C-5CE51673D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19D86-8496-1326-0DA4-896962D69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29895-2C85-CDF0-C3AC-99FA20961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4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EAD0A-FC87-E027-CC2D-5B44A53B3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D72FE-D69C-0E8C-0338-F98BADE62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9A726-23C8-BEEB-56A9-899AFE796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54F9B-1330-3EC1-2BA8-350CA40A3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87E82-39FB-0F42-9C4B-5B600B62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6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C2CBD-8AAE-6DA7-357B-9173C8EC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9E02F-AC68-6D54-4C6B-244A5292B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6CABDC-EE53-2D56-6102-222BBF870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D15077-8054-9A33-5F87-0F5B3230E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2D17A-637D-1C3D-60FF-778F945A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AA886-FA53-DDB8-CD8F-E459472F0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6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5DC92-44A3-E4F8-BB74-457820D9E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8ADFA-BAC3-CFAC-DCE0-251975135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9ABF5-44DD-5280-B2E4-A814B2A93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EDC06-7134-4928-F5F0-B561F7FB7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01236-6A16-34C8-2C0C-2CEDCED01B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95CB6E-CAEC-D224-A969-87479A477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5B0CF-9F79-2E0E-4E63-8D96540E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459BE4-F5E9-7A77-0A25-D545D8B51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5DDBC-DA1F-81C2-6373-7506EAD99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80CF46-ECB7-F349-CD49-FBCE77BB3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6C437-077F-C0DD-4189-6369D9204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0A94A-4ED6-8497-05C2-06135100C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863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7E10A-C20D-0765-6133-AE6A1057F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0A2FE1-3707-CA90-A43D-CFE31BB9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C78CA-C18F-423B-EC67-FB30961CC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83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CC7D8-0CCE-7BCE-38B2-E7D83109E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DBBAF-DD7E-8BB5-3676-933C2956D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FFA93-AAAC-1160-E7A2-DDE3C62C0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FC80F-4E68-BECC-295D-7AFE9F0FA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60E92-70BC-6820-BB7A-B59046D8E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52FF7-B3C5-CC53-EC55-EBB7BE1CF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676F9-0375-C9E0-F253-C03B34D7A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98967C-4587-990B-A213-5180F46A4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4D7A1-B3BC-77F5-6C5F-A43DFD13D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4A6CB-063D-0E69-9C69-AF9E3639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6E88A-79C1-FEE4-0D38-F7EEFFE1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750B1-1C61-88F3-E266-F087E57C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68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C1551B-94CE-36C6-6C0B-9182230C3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9E12B-8340-E5F2-81CE-8F7B9E132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3C5F3-6B0F-7AB2-D723-6FDDCCA22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8140D-406C-4163-2CB7-D28D0B1F05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FB5E8-FACA-1C14-3D5E-84E558DB0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astminuteengineers.com/mq3-alcohol-sensor-arduino-tutorial/" TargetMode="External"/><Relationship Id="rId7" Type="http://schemas.openxmlformats.org/officeDocument/2006/relationships/image" Target="../media/image11.png"/><Relationship Id="rId2" Type="http://schemas.openxmlformats.org/officeDocument/2006/relationships/hyperlink" Target="https://drive.google.com/file/d/1oYti4GL02FGXTXtIRkP-JbMugn9ZTjfW/view?usp=sharing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www.circuits-diy.com/mq7-carbon-monoxide-co-gas-sensor-modu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E8365-E44F-CB19-3FB2-AD63881E8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42" y="921715"/>
            <a:ext cx="5163022" cy="26359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zh-TW" altLang="en-US" sz="5400" dirty="0">
                <a:latin typeface="PMingLiU" panose="02020500000000000000" pitchFamily="18" charset="-120"/>
                <a:ea typeface="PMingLiU" panose="02020500000000000000" pitchFamily="18" charset="-120"/>
              </a:rPr>
              <a:t>空氣</a:t>
            </a:r>
            <a:r>
              <a:rPr lang="zh-TW" altLang="en-GB" sz="5400" dirty="0">
                <a:latin typeface="PMingLiU" panose="02020500000000000000" pitchFamily="18" charset="-120"/>
                <a:ea typeface="PMingLiU" panose="02020500000000000000" pitchFamily="18" charset="-120"/>
              </a:rPr>
              <a:t>監測</a:t>
            </a:r>
            <a:r>
              <a:rPr lang="zh-TW" altLang="en-US" sz="5400" dirty="0">
                <a:latin typeface="PMingLiU" panose="02020500000000000000" pitchFamily="18" charset="-120"/>
                <a:ea typeface="PMingLiU" panose="02020500000000000000" pitchFamily="18" charset="-120"/>
              </a:rPr>
              <a:t>站</a:t>
            </a:r>
            <a:br>
              <a:rPr lang="en-US" sz="5400" dirty="0">
                <a:latin typeface="PMingLiU" panose="02020500000000000000" pitchFamily="18" charset="-120"/>
                <a:ea typeface="PMingLiU" panose="02020500000000000000" pitchFamily="18" charset="-120"/>
              </a:rPr>
            </a:br>
            <a:br>
              <a:rPr lang="en-US" sz="1600" dirty="0"/>
            </a:br>
            <a:r>
              <a:rPr lang="en-US" sz="5400" dirty="0"/>
              <a:t>Air Monitoring System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4022220"/>
            <a:ext cx="81533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12253472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6CDDF-9E3A-0898-74D7-BFA096035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442" y="4541263"/>
            <a:ext cx="4662957" cy="13950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ja-JP" altLang="en-US">
                <a:solidFill>
                  <a:srgbClr val="FFFFFF"/>
                </a:solidFill>
              </a:rPr>
              <a:t>參賽編號： </a:t>
            </a:r>
            <a:r>
              <a:rPr lang="en-US" dirty="0">
                <a:solidFill>
                  <a:srgbClr val="FFFFFF"/>
                </a:solidFill>
              </a:rPr>
              <a:t>S23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La Salle College</a:t>
            </a:r>
          </a:p>
          <a:p>
            <a:pPr algn="l"/>
            <a:r>
              <a:rPr lang="en-US" sz="1600" dirty="0">
                <a:solidFill>
                  <a:srgbClr val="FFFFFF"/>
                </a:solidFill>
              </a:rPr>
              <a:t>Version 3.2</a:t>
            </a:r>
          </a:p>
        </p:txBody>
      </p:sp>
      <p:pic>
        <p:nvPicPr>
          <p:cNvPr id="17" name="Picture 16" descr="A circular diagram of different goals&#10;&#10;Description automatically generated">
            <a:extLst>
              <a:ext uri="{FF2B5EF4-FFF2-40B4-BE49-F238E27FC236}">
                <a16:creationId xmlns:a16="http://schemas.microsoft.com/office/drawing/2014/main" id="{45701B01-CA8B-BD2C-A2A0-31EF322D89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55" t="7733" r="6483" b="7651"/>
          <a:stretch/>
        </p:blipFill>
        <p:spPr>
          <a:xfrm>
            <a:off x="6573907" y="722341"/>
            <a:ext cx="5163022" cy="503531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12191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49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5646C-45FC-DB23-9326-B933CB002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長者</a:t>
            </a:r>
            <a:r>
              <a:rPr lang="zh-TW" altLang="en-US" dirty="0"/>
              <a:t> </a:t>
            </a:r>
            <a:r>
              <a:rPr lang="en-US" altLang="zh-TW" dirty="0"/>
              <a:t>elderly</a:t>
            </a:r>
            <a:endParaRPr lang="en-US" dirty="0"/>
          </a:p>
        </p:txBody>
      </p:sp>
      <p:sp>
        <p:nvSpPr>
          <p:cNvPr id="1050" name="Freeform: Shape 1049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Mini Water Heater 110V US Instant Electric Hot Water Shower For Kitchen &amp;  Bathroom Water Heaters | Fruugo NO">
            <a:extLst>
              <a:ext uri="{FF2B5EF4-FFF2-40B4-BE49-F238E27FC236}">
                <a16:creationId xmlns:a16="http://schemas.microsoft.com/office/drawing/2014/main" id="{8889EE13-D9CF-85C7-89F4-1999243E68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 bwMode="auto">
          <a:xfrm>
            <a:off x="838200" y="709019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45CE5-3798-3CFE-A8FF-C60E8BA63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ja-JP" altLang="en-US" b="0" i="0">
                <a:effectLst/>
                <a:latin typeface="PMingLiU" panose="02020500000000000000" pitchFamily="18" charset="-120"/>
                <a:ea typeface="PMingLiU" panose="02020500000000000000" pitchFamily="18" charset="-120"/>
              </a:rPr>
              <a:t>樂齡科技</a:t>
            </a:r>
            <a:r>
              <a:rPr lang="zh-TW" altLang="en-US" b="0" i="0">
                <a:effectLst/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  <a:r>
              <a:rPr lang="en-HK" b="0" i="0">
                <a:effectLst/>
                <a:latin typeface="Arial" panose="020B0604020202020204" pitchFamily="34" charset="0"/>
              </a:rPr>
              <a:t>↔</a:t>
            </a:r>
            <a:r>
              <a:rPr lang="en-US" altLang="zh-TW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  <a:r>
              <a:rPr lang="zh-TW" altLang="en-US">
                <a:latin typeface="PMingLiU" panose="02020500000000000000" pitchFamily="18" charset="-120"/>
                <a:ea typeface="PMingLiU" panose="02020500000000000000" pitchFamily="18" charset="-120"/>
              </a:rPr>
              <a:t>與長者有關</a:t>
            </a:r>
            <a:endParaRPr lang="en-HK" altLang="zh-TW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 marL="0" indent="0">
              <a:buNone/>
            </a:pPr>
            <a:r>
              <a:rPr lang="zh-TW" altLang="en-US"/>
              <a:t>   </a:t>
            </a:r>
            <a:r>
              <a:rPr lang="en-US" altLang="zh-TW"/>
              <a:t>Related</a:t>
            </a:r>
            <a:r>
              <a:rPr lang="zh-TW" altLang="en-US"/>
              <a:t> </a:t>
            </a:r>
            <a:r>
              <a:rPr lang="en-US" altLang="zh-TW"/>
              <a:t>to elderly</a:t>
            </a:r>
          </a:p>
          <a:p>
            <a:r>
              <a:rPr lang="en-US">
                <a:latin typeface="PMingLiU" panose="02020500000000000000" pitchFamily="18" charset="-120"/>
                <a:ea typeface="PMingLiU" panose="02020500000000000000" pitchFamily="18" charset="-120"/>
              </a:rPr>
              <a:t>安全意識</a:t>
            </a:r>
          </a:p>
          <a:p>
            <a:pPr marL="0" indent="0">
              <a:buNone/>
            </a:pPr>
            <a:r>
              <a:rPr lang="en-US"/>
              <a:t>   Safety Consciousness</a:t>
            </a:r>
          </a:p>
          <a:p>
            <a:r>
              <a:rPr lang="en-US">
                <a:latin typeface="PMingLiU" panose="02020500000000000000" pitchFamily="18" charset="-120"/>
                <a:ea typeface="PMingLiU" panose="02020500000000000000" pitchFamily="18" charset="-120"/>
              </a:rPr>
              <a:t>例子</a:t>
            </a:r>
            <a:r>
              <a:rPr lang="zh-TW" altLang="en-US">
                <a:latin typeface="PMingLiU" panose="02020500000000000000" pitchFamily="18" charset="-120"/>
                <a:ea typeface="PMingLiU" panose="02020500000000000000" pitchFamily="18" charset="-120"/>
              </a:rPr>
              <a:t>：熱水澡</a:t>
            </a:r>
            <a:endParaRPr lang="en-HK" altLang="zh-TW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 marL="0" indent="0">
              <a:buNone/>
            </a:pPr>
            <a:r>
              <a:rPr lang="zh-TW" altLang="en-US"/>
              <a:t>   </a:t>
            </a:r>
            <a:r>
              <a:rPr lang="en-US" altLang="zh-TW"/>
              <a:t>Example: A hot water bath</a:t>
            </a:r>
            <a:endParaRPr lang="en-US"/>
          </a:p>
        </p:txBody>
      </p:sp>
      <p:pic>
        <p:nvPicPr>
          <p:cNvPr id="1028" name="Picture 4" descr="Premium Vector | Elderly couple old senior people holding hands happy  grandparents with walking stick">
            <a:extLst>
              <a:ext uri="{FF2B5EF4-FFF2-40B4-BE49-F238E27FC236}">
                <a16:creationId xmlns:a16="http://schemas.microsoft.com/office/drawing/2014/main" id="{02790080-8C5E-4E92-6726-DEC433022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044" y="989555"/>
            <a:ext cx="3941691" cy="437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7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B53FA5F-5B2E-F255-F13E-76D6975A5E93}"/>
              </a:ext>
            </a:extLst>
          </p:cNvPr>
          <p:cNvSpPr/>
          <p:nvPr/>
        </p:nvSpPr>
        <p:spPr>
          <a:xfrm>
            <a:off x="4905052" y="3979438"/>
            <a:ext cx="370333" cy="253916"/>
          </a:xfrm>
          <a:prstGeom prst="rect">
            <a:avLst/>
          </a:prstGeom>
          <a:solidFill>
            <a:schemeClr val="tx1">
              <a:alpha val="8986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5FBB1A-3FE4-73FC-4D34-AC02778CF3A8}"/>
              </a:ext>
            </a:extLst>
          </p:cNvPr>
          <p:cNvSpPr/>
          <p:nvPr/>
        </p:nvSpPr>
        <p:spPr>
          <a:xfrm>
            <a:off x="9748911" y="3601329"/>
            <a:ext cx="759655" cy="295422"/>
          </a:xfrm>
          <a:prstGeom prst="rect">
            <a:avLst/>
          </a:prstGeom>
          <a:solidFill>
            <a:schemeClr val="tx1">
              <a:alpha val="8986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text&#10;&#10;Description automatically generated">
            <a:extLst>
              <a:ext uri="{FF2B5EF4-FFF2-40B4-BE49-F238E27FC236}">
                <a16:creationId xmlns:a16="http://schemas.microsoft.com/office/drawing/2014/main" id="{41CA1F84-BF39-2961-2BA1-A3CE0D36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701" y="2940562"/>
            <a:ext cx="6029698" cy="2373175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D9AFE09-0A2E-8DC3-2794-BDA7AA3AE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877" y="1326485"/>
            <a:ext cx="7772400" cy="1494692"/>
          </a:xfrm>
          <a:prstGeom prst="rect">
            <a:avLst/>
          </a:prstGeom>
        </p:spPr>
      </p:pic>
      <p:sp>
        <p:nvSpPr>
          <p:cNvPr id="23" name="Rectangle 1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D22B72-23FD-02E4-96B0-69E1C2AD8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sz="3600" dirty="0" err="1">
                <a:solidFill>
                  <a:srgbClr val="FFFFFF"/>
                </a:solidFill>
              </a:rPr>
              <a:t>目的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1100" kern="1200" dirty="0">
                <a:solidFill>
                  <a:srgbClr val="FFFFFF"/>
                </a:solidFill>
              </a:rPr>
            </a:br>
            <a:r>
              <a:rPr lang="en-US" sz="3600" kern="1200" dirty="0">
                <a:solidFill>
                  <a:srgbClr val="FFFFFF"/>
                </a:solidFill>
              </a:rPr>
              <a:t>Purpose of our product</a:t>
            </a: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136FE344-CBA3-7CA6-7D5F-6A85C1B7D2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8221" y="1058083"/>
            <a:ext cx="7772400" cy="4591594"/>
          </a:xfrm>
          <a:prstGeom prst="rect">
            <a:avLst/>
          </a:prstGeom>
        </p:spPr>
      </p:pic>
      <p:sp>
        <p:nvSpPr>
          <p:cNvPr id="7" name="Explosion 2 6">
            <a:extLst>
              <a:ext uri="{FF2B5EF4-FFF2-40B4-BE49-F238E27FC236}">
                <a16:creationId xmlns:a16="http://schemas.microsoft.com/office/drawing/2014/main" id="{2AED6DB9-2D62-22FF-B93B-F5BA8AA0B49A}"/>
              </a:ext>
            </a:extLst>
          </p:cNvPr>
          <p:cNvSpPr/>
          <p:nvPr/>
        </p:nvSpPr>
        <p:spPr>
          <a:xfrm>
            <a:off x="4335649" y="529999"/>
            <a:ext cx="7582628" cy="542060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48640">
              <a:spcAft>
                <a:spcPts val="600"/>
              </a:spcAft>
            </a:pPr>
            <a:r>
              <a:rPr lang="en-US" sz="24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每年</a:t>
            </a:r>
            <a:r>
              <a:rPr lang="zh-TW" altLang="en-US" sz="24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，至少</a:t>
            </a:r>
            <a:r>
              <a:rPr lang="en-US" altLang="zh-TW" sz="24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430</a:t>
            </a:r>
            <a:r>
              <a:rPr lang="zh-TW" altLang="en-US" sz="24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人在美國因意外一氧化碳中毒</a:t>
            </a:r>
            <a:endParaRPr lang="en-HK" altLang="zh-TW" sz="24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  <a:p>
            <a:pPr algn="ctr" defTabSz="548640">
              <a:spcAft>
                <a:spcPts val="600"/>
              </a:spcAft>
            </a:pPr>
            <a:r>
              <a:rPr lang="zh-TW" altLang="en-US" sz="24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致死</a:t>
            </a:r>
            <a:endParaRPr lang="en-US" sz="24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  <a:p>
            <a:pPr algn="ctr" defTabSz="548640">
              <a:spcAft>
                <a:spcPts val="600"/>
              </a:spcAft>
            </a:pPr>
            <a:r>
              <a:rPr lang="en-US" sz="20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Every year, at least 430 people die in the U.S. from accidental carbon</a:t>
            </a:r>
            <a:r>
              <a:rPr lang="zh-TW" altLang="en-US" sz="20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TW" sz="20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monoxide</a:t>
            </a:r>
            <a:r>
              <a:rPr lang="en-US" sz="20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poisoning.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EAD32-0F84-E1F1-9C7B-46327A0BF4F8}"/>
              </a:ext>
            </a:extLst>
          </p:cNvPr>
          <p:cNvSpPr txBox="1"/>
          <p:nvPr/>
        </p:nvSpPr>
        <p:spPr>
          <a:xfrm>
            <a:off x="5279934" y="4717945"/>
            <a:ext cx="31454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Centre for Disease Control and Prevention, US</a:t>
            </a:r>
          </a:p>
        </p:txBody>
      </p:sp>
    </p:spTree>
    <p:extLst>
      <p:ext uri="{BB962C8B-B14F-4D97-AF65-F5344CB8AC3E}">
        <p14:creationId xmlns:p14="http://schemas.microsoft.com/office/powerpoint/2010/main" val="320838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AA555C-7CBE-F730-D7A4-7F51B5C2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" b="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22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7FFDA1-D7EF-800F-C695-D987BE7F6D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18926" y="1037821"/>
            <a:ext cx="7772400" cy="437197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ED973-0932-87CC-89FE-0865A8973AB4}"/>
              </a:ext>
            </a:extLst>
          </p:cNvPr>
          <p:cNvCxnSpPr>
            <a:cxnSpLocks/>
          </p:cNvCxnSpPr>
          <p:nvPr/>
        </p:nvCxnSpPr>
        <p:spPr>
          <a:xfrm flipV="1">
            <a:off x="7924800" y="1407695"/>
            <a:ext cx="2374232" cy="9087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80D237-A40D-8878-BFFC-DFBBD7E1B95D}"/>
              </a:ext>
            </a:extLst>
          </p:cNvPr>
          <p:cNvSpPr txBox="1"/>
          <p:nvPr/>
        </p:nvSpPr>
        <p:spPr>
          <a:xfrm>
            <a:off x="10289837" y="1043223"/>
            <a:ext cx="2105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2004A</a:t>
            </a:r>
            <a:r>
              <a:rPr lang="zh-TW" altLang="en-US" dirty="0"/>
              <a:t> </a:t>
            </a:r>
            <a:r>
              <a:rPr lang="ja-JP" altLang="en-US">
                <a:latin typeface="PMingLiU" panose="02020500000000000000" pitchFamily="18" charset="-120"/>
                <a:ea typeface="PMingLiU" panose="02020500000000000000" pitchFamily="18" charset="-120"/>
              </a:rPr>
              <a:t>液晶顯示器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2004A</a:t>
            </a:r>
            <a:r>
              <a:rPr lang="zh-TW" altLang="en-US" dirty="0"/>
              <a:t> </a:t>
            </a:r>
            <a:r>
              <a:rPr lang="en-US" dirty="0"/>
              <a:t>LCD</a:t>
            </a:r>
          </a:p>
          <a:p>
            <a:r>
              <a:rPr lang="en-US" dirty="0"/>
              <a:t>display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B31FA3-68B5-CD72-1898-C3DD211DEB66}"/>
              </a:ext>
            </a:extLst>
          </p:cNvPr>
          <p:cNvCxnSpPr>
            <a:cxnSpLocks/>
          </p:cNvCxnSpPr>
          <p:nvPr/>
        </p:nvCxnSpPr>
        <p:spPr>
          <a:xfrm flipV="1">
            <a:off x="6737683" y="2863199"/>
            <a:ext cx="2882806" cy="45752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DE38B3-3505-66C5-816D-CAE3F61B08E0}"/>
              </a:ext>
            </a:extLst>
          </p:cNvPr>
          <p:cNvSpPr txBox="1"/>
          <p:nvPr/>
        </p:nvSpPr>
        <p:spPr>
          <a:xfrm>
            <a:off x="9654279" y="1958672"/>
            <a:ext cx="2313454" cy="19159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W51</a:t>
            </a:r>
            <a:r>
              <a:rPr lang="en-US" altLang="zh-TW" dirty="0"/>
              <a:t>00/W5500</a:t>
            </a:r>
            <a:r>
              <a:rPr 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乙太網</a:t>
            </a:r>
            <a:endParaRPr lang="en-US" altLang="zh-TW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擴</a:t>
            </a:r>
            <a:r>
              <a:rPr lang="zh-TW" altLang="en-HK" dirty="0">
                <a:latin typeface="PMingLiU" panose="02020500000000000000" pitchFamily="18" charset="-120"/>
                <a:ea typeface="PMingLiU" panose="02020500000000000000" pitchFamily="18" charset="-120"/>
              </a:rPr>
              <a:t>展版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/</a:t>
            </a:r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模塊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endParaRPr lang="en-US" sz="1050" dirty="0"/>
          </a:p>
          <a:p>
            <a:r>
              <a:rPr lang="en-US" dirty="0"/>
              <a:t>W5100/</a:t>
            </a:r>
          </a:p>
          <a:p>
            <a:r>
              <a:rPr lang="en-US" dirty="0"/>
              <a:t>W5500</a:t>
            </a:r>
          </a:p>
          <a:p>
            <a:r>
              <a:rPr lang="en-US" dirty="0"/>
              <a:t>Ethernet shield/</a:t>
            </a:r>
          </a:p>
          <a:p>
            <a:r>
              <a:rPr lang="en-US" dirty="0"/>
              <a:t>module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B5286A-9922-4496-26A1-3976C6F57F05}"/>
              </a:ext>
            </a:extLst>
          </p:cNvPr>
          <p:cNvCxnSpPr>
            <a:cxnSpLocks/>
          </p:cNvCxnSpPr>
          <p:nvPr/>
        </p:nvCxnSpPr>
        <p:spPr>
          <a:xfrm>
            <a:off x="5779008" y="3922741"/>
            <a:ext cx="4510829" cy="98688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D3BC4E-7238-48E9-6035-BFF6A4425623}"/>
              </a:ext>
            </a:extLst>
          </p:cNvPr>
          <p:cNvSpPr txBox="1"/>
          <p:nvPr/>
        </p:nvSpPr>
        <p:spPr>
          <a:xfrm>
            <a:off x="10289837" y="4711589"/>
            <a:ext cx="137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820FF2-6265-AAF9-ACB3-CA26B7B2850D}"/>
              </a:ext>
            </a:extLst>
          </p:cNvPr>
          <p:cNvCxnSpPr>
            <a:cxnSpLocks/>
          </p:cNvCxnSpPr>
          <p:nvPr/>
        </p:nvCxnSpPr>
        <p:spPr>
          <a:xfrm>
            <a:off x="1179246" y="4069861"/>
            <a:ext cx="1576896" cy="3463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4D8273-C550-44DB-50DA-BB9AF8101595}"/>
              </a:ext>
            </a:extLst>
          </p:cNvPr>
          <p:cNvCxnSpPr>
            <a:cxnSpLocks/>
          </p:cNvCxnSpPr>
          <p:nvPr/>
        </p:nvCxnSpPr>
        <p:spPr>
          <a:xfrm>
            <a:off x="1092831" y="3320728"/>
            <a:ext cx="1930785" cy="1082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BF44C5-A715-8398-E5E9-69E293D07049}"/>
              </a:ext>
            </a:extLst>
          </p:cNvPr>
          <p:cNvSpPr txBox="1"/>
          <p:nvPr/>
        </p:nvSpPr>
        <p:spPr>
          <a:xfrm>
            <a:off x="58853" y="2890160"/>
            <a:ext cx="1701107" cy="35779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</a:t>
            </a:r>
            <a:r>
              <a:rPr lang="zh-TW" altLang="en-US" dirty="0"/>
              <a:t> 系列</a:t>
            </a:r>
            <a:endParaRPr lang="en-HK" altLang="zh-TW" dirty="0"/>
          </a:p>
          <a:p>
            <a:r>
              <a:rPr lang="zh-TW" altLang="en-US" dirty="0"/>
              <a:t>探測器</a:t>
            </a:r>
            <a:endParaRPr lang="en-HK" altLang="zh-TW" dirty="0"/>
          </a:p>
          <a:p>
            <a:r>
              <a:rPr lang="zh-TW" altLang="en-US" dirty="0"/>
              <a:t>（圖中為 </a:t>
            </a:r>
            <a:r>
              <a:rPr lang="en-US" altLang="zh-TW" dirty="0"/>
              <a:t>MQ-3</a:t>
            </a:r>
          </a:p>
          <a:p>
            <a:r>
              <a:rPr lang="en-US" dirty="0"/>
              <a:t>和MQ-7</a:t>
            </a:r>
            <a:r>
              <a:rPr lang="zh-TW" altLang="en-US" dirty="0"/>
              <a:t>，</a:t>
            </a:r>
            <a:endParaRPr lang="en-HK" altLang="zh-TW" dirty="0"/>
          </a:p>
          <a:p>
            <a:r>
              <a:rPr lang="zh-TW" altLang="en-US" dirty="0"/>
              <a:t>可更換）</a:t>
            </a:r>
            <a:endParaRPr lang="en-US" dirty="0"/>
          </a:p>
          <a:p>
            <a:endParaRPr lang="en-US" sz="1050" dirty="0"/>
          </a:p>
          <a:p>
            <a:r>
              <a:rPr lang="en-US" dirty="0"/>
              <a:t>MQ-series</a:t>
            </a:r>
          </a:p>
          <a:p>
            <a:r>
              <a:rPr lang="en-US" dirty="0"/>
              <a:t>sensors</a:t>
            </a:r>
          </a:p>
          <a:p>
            <a:r>
              <a:rPr lang="en-US" dirty="0"/>
              <a:t>(MQ-3 and</a:t>
            </a:r>
          </a:p>
          <a:p>
            <a:r>
              <a:rPr lang="en-US" dirty="0"/>
              <a:t>MQ-7 in</a:t>
            </a:r>
          </a:p>
          <a:p>
            <a:r>
              <a:rPr lang="en-US" dirty="0"/>
              <a:t>this diagram,</a:t>
            </a:r>
          </a:p>
          <a:p>
            <a:r>
              <a:rPr lang="en-US" dirty="0"/>
              <a:t>can change</a:t>
            </a:r>
          </a:p>
          <a:p>
            <a:r>
              <a:rPr lang="en-US" dirty="0"/>
              <a:t>up to needs)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6C49F7-4097-3FBA-CA0D-C2D558E359E1}"/>
              </a:ext>
            </a:extLst>
          </p:cNvPr>
          <p:cNvCxnSpPr>
            <a:cxnSpLocks/>
          </p:cNvCxnSpPr>
          <p:nvPr/>
        </p:nvCxnSpPr>
        <p:spPr>
          <a:xfrm flipV="1">
            <a:off x="6096000" y="4711589"/>
            <a:ext cx="0" cy="9555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1263D1-86A6-7617-8F23-2C135155312F}"/>
              </a:ext>
            </a:extLst>
          </p:cNvPr>
          <p:cNvSpPr txBox="1"/>
          <p:nvPr/>
        </p:nvSpPr>
        <p:spPr>
          <a:xfrm>
            <a:off x="5444913" y="5667181"/>
            <a:ext cx="2511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HC</a:t>
            </a:r>
            <a:r>
              <a:rPr lang="en-US" altLang="zh-TW" dirty="0"/>
              <a:t>-06</a:t>
            </a:r>
            <a:r>
              <a:rPr lang="zh-TW" altLang="en-US" dirty="0"/>
              <a:t> </a:t>
            </a:r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藍芽模組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HC-06 Bluetooth module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0E0969B-6DE8-3ADE-79DA-BAC8B5E0226D}"/>
              </a:ext>
            </a:extLst>
          </p:cNvPr>
          <p:cNvCxnSpPr>
            <a:cxnSpLocks/>
          </p:cNvCxnSpPr>
          <p:nvPr/>
        </p:nvCxnSpPr>
        <p:spPr>
          <a:xfrm flipV="1">
            <a:off x="4077967" y="4284605"/>
            <a:ext cx="208489" cy="15049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DD47280-4120-2DAF-F6BF-8FDD079729E3}"/>
              </a:ext>
            </a:extLst>
          </p:cNvPr>
          <p:cNvSpPr txBox="1"/>
          <p:nvPr/>
        </p:nvSpPr>
        <p:spPr>
          <a:xfrm>
            <a:off x="3717316" y="5820179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蜂鳴器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Buzzer</a:t>
            </a:r>
          </a:p>
        </p:txBody>
      </p:sp>
    </p:spTree>
    <p:extLst>
      <p:ext uri="{BB962C8B-B14F-4D97-AF65-F5344CB8AC3E}">
        <p14:creationId xmlns:p14="http://schemas.microsoft.com/office/powerpoint/2010/main" val="2284554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monitor, television, screen&#10;&#10;Description automatically generated">
            <a:extLst>
              <a:ext uri="{FF2B5EF4-FFF2-40B4-BE49-F238E27FC236}">
                <a16:creationId xmlns:a16="http://schemas.microsoft.com/office/drawing/2014/main" id="{35959E90-89EF-5397-FA24-D8E138D9F2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01" t="15076" r="1"/>
          <a:stretch/>
        </p:blipFill>
        <p:spPr>
          <a:xfrm>
            <a:off x="1826836" y="0"/>
            <a:ext cx="7847290" cy="53655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2F0175-C1F5-DEEC-7662-34F23070FDF4}"/>
              </a:ext>
            </a:extLst>
          </p:cNvPr>
          <p:cNvCxnSpPr>
            <a:cxnSpLocks/>
          </p:cNvCxnSpPr>
          <p:nvPr/>
        </p:nvCxnSpPr>
        <p:spPr>
          <a:xfrm flipV="1">
            <a:off x="3022447" y="4178300"/>
            <a:ext cx="2349653" cy="9771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9C82127-554C-EB9D-FF33-0A5FFDC11EFE}"/>
              </a:ext>
            </a:extLst>
          </p:cNvPr>
          <p:cNvSpPr txBox="1"/>
          <p:nvPr/>
        </p:nvSpPr>
        <p:spPr>
          <a:xfrm>
            <a:off x="282097" y="5110335"/>
            <a:ext cx="29594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允許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/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禁止用網絡傳送讀數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Enable/Disable sending data</a:t>
            </a:r>
          </a:p>
          <a:p>
            <a:r>
              <a:rPr lang="en-US" dirty="0"/>
              <a:t>to the IP address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E480E0-2DD8-5B37-E062-727CF973B985}"/>
              </a:ext>
            </a:extLst>
          </p:cNvPr>
          <p:cNvCxnSpPr>
            <a:cxnSpLocks/>
          </p:cNvCxnSpPr>
          <p:nvPr/>
        </p:nvCxnSpPr>
        <p:spPr>
          <a:xfrm flipV="1">
            <a:off x="3879442" y="4178300"/>
            <a:ext cx="1911373" cy="16524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684B82F-A791-5BB9-EF2D-2F60384BC598}"/>
              </a:ext>
            </a:extLst>
          </p:cNvPr>
          <p:cNvSpPr txBox="1"/>
          <p:nvPr/>
        </p:nvSpPr>
        <p:spPr>
          <a:xfrm>
            <a:off x="2627064" y="5830744"/>
            <a:ext cx="3163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允許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/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禁止用藍芽傳送讀數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Enable/Disable sending data</a:t>
            </a:r>
          </a:p>
          <a:p>
            <a:r>
              <a:rPr lang="en-US" dirty="0"/>
              <a:t>to smart phone using Bluetooth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2B05EF-26AF-2FB3-9C27-ECC4874295D4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4178300"/>
            <a:ext cx="680184" cy="150259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ABFE60D-36EE-3A93-6B9E-4D4CACCA6880}"/>
              </a:ext>
            </a:extLst>
          </p:cNvPr>
          <p:cNvSpPr txBox="1"/>
          <p:nvPr/>
        </p:nvSpPr>
        <p:spPr>
          <a:xfrm>
            <a:off x="5790815" y="56808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在顯示器上顯示探測器讀數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To show the sensor readings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85586D-BB08-9148-B9B6-B7AA2C309357}"/>
              </a:ext>
            </a:extLst>
          </p:cNvPr>
          <p:cNvCxnSpPr>
            <a:cxnSpLocks/>
          </p:cNvCxnSpPr>
          <p:nvPr/>
        </p:nvCxnSpPr>
        <p:spPr>
          <a:xfrm>
            <a:off x="6432550" y="4180671"/>
            <a:ext cx="1733550" cy="838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34B4B5F-FDB3-B06F-55CE-F89C60E21570}"/>
              </a:ext>
            </a:extLst>
          </p:cNvPr>
          <p:cNvSpPr txBox="1"/>
          <p:nvPr/>
        </p:nvSpPr>
        <p:spPr>
          <a:xfrm>
            <a:off x="8211827" y="4832256"/>
            <a:ext cx="2216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MingLiU" panose="02020500000000000000" pitchFamily="18" charset="-120"/>
                <a:ea typeface="PMingLiU" panose="02020500000000000000" pitchFamily="18" charset="-120"/>
              </a:rPr>
              <a:t>重啟系統</a:t>
            </a:r>
            <a:endParaRPr 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dirty="0"/>
              <a:t>Rebooting the system</a:t>
            </a:r>
          </a:p>
        </p:txBody>
      </p:sp>
    </p:spTree>
    <p:extLst>
      <p:ext uri="{BB962C8B-B14F-4D97-AF65-F5344CB8AC3E}">
        <p14:creationId xmlns:p14="http://schemas.microsoft.com/office/powerpoint/2010/main" val="397251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8" name="TextBox 1">
            <a:extLst>
              <a:ext uri="{FF2B5EF4-FFF2-40B4-BE49-F238E27FC236}">
                <a16:creationId xmlns:a16="http://schemas.microsoft.com/office/drawing/2014/main" id="{2C8BA0C2-1395-F890-216D-BDABD4A645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6645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01BAB04-F132-E832-45E9-F27EE890093A}"/>
              </a:ext>
            </a:extLst>
          </p:cNvPr>
          <p:cNvSpPr txBox="1"/>
          <p:nvPr/>
        </p:nvSpPr>
        <p:spPr>
          <a:xfrm>
            <a:off x="301027" y="2345993"/>
            <a:ext cx="238661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好處</a:t>
            </a:r>
            <a:endParaRPr lang="en-US" sz="5400" dirty="0">
              <a:solidFill>
                <a:schemeClr val="bg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endParaRPr lang="en-US" sz="2000" dirty="0">
              <a:solidFill>
                <a:schemeClr val="bg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Advantage of</a:t>
            </a:r>
          </a:p>
          <a:p>
            <a:r>
              <a:rPr lang="en-US" sz="3200" dirty="0">
                <a:solidFill>
                  <a:schemeClr val="bg1"/>
                </a:solidFill>
              </a:rPr>
              <a:t>our device</a:t>
            </a:r>
          </a:p>
        </p:txBody>
      </p:sp>
    </p:spTree>
    <p:extLst>
      <p:ext uri="{BB962C8B-B14F-4D97-AF65-F5344CB8AC3E}">
        <p14:creationId xmlns:p14="http://schemas.microsoft.com/office/powerpoint/2010/main" val="1026026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014058-882D-FE8A-7EC5-72FC9642C280}"/>
              </a:ext>
            </a:extLst>
          </p:cNvPr>
          <p:cNvSpPr txBox="1"/>
          <p:nvPr/>
        </p:nvSpPr>
        <p:spPr>
          <a:xfrm>
            <a:off x="383508" y="315884"/>
            <a:ext cx="8754256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want to know how the system works, please visit:</a:t>
            </a:r>
          </a:p>
          <a:p>
            <a:r>
              <a:rPr lang="en-US" dirty="0">
                <a:hlinkClick r:id="rId2"/>
              </a:rPr>
              <a:t>https://drive.google.com/file/d/1oYti4GL02FGXTXtIRkP-JbMugn9ZTjfW/view?usp=sharing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details of how the gas sensor works, please visit:</a:t>
            </a:r>
          </a:p>
          <a:p>
            <a:r>
              <a:rPr lang="en-US" dirty="0"/>
              <a:t>MQ-3 sensor : </a:t>
            </a:r>
            <a:r>
              <a:rPr lang="en-US" dirty="0">
                <a:hlinkClick r:id="rId3"/>
              </a:rPr>
              <a:t>https://lastminuteengineers.com/mq3-alcohol-sensor-arduino-tutorial/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MQ-7 sensor : </a:t>
            </a:r>
            <a:r>
              <a:rPr lang="en-US" dirty="0">
                <a:hlinkClick r:id="rId4"/>
              </a:rPr>
              <a:t>https://www.circuits-diy.com/mq7-carbon-monoxide-co-gas-sensor-module/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Notes: You may use other MQ series sensors with this system</a:t>
            </a:r>
          </a:p>
          <a:p>
            <a:r>
              <a:rPr lang="en-US" dirty="0"/>
              <a:t>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9EE647B-4CF0-E404-A6BD-572655814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888" y="2626615"/>
            <a:ext cx="20320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C1CB712-BC23-6DDE-0C2E-CD567C2272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8344" y="4919216"/>
            <a:ext cx="1685544" cy="16855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232101-711F-FE3A-2910-72116029C06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82613" y="1012698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72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2124</TotalTime>
  <Words>285</Words>
  <Application>Microsoft Macintosh PowerPoint</Application>
  <PresentationFormat>Widescreen</PresentationFormat>
  <Paragraphs>84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PMingLiU</vt:lpstr>
      <vt:lpstr>Arial</vt:lpstr>
      <vt:lpstr>Calibri</vt:lpstr>
      <vt:lpstr>Calibri Light</vt:lpstr>
      <vt:lpstr>Office Theme</vt:lpstr>
      <vt:lpstr>空氣監測站  Air Monitoring System</vt:lpstr>
      <vt:lpstr>長者 elderly</vt:lpstr>
      <vt:lpstr>目的  Purpose of our product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空氣監測站  Air Monitoring System</dc:title>
  <dc:creator>Chan Tsz Him</dc:creator>
  <cp:lastModifiedBy>Chan Tsz Him</cp:lastModifiedBy>
  <cp:revision>11</cp:revision>
  <cp:lastPrinted>2023-08-10T06:14:44Z</cp:lastPrinted>
  <dcterms:created xsi:type="dcterms:W3CDTF">2023-07-20T09:58:09Z</dcterms:created>
  <dcterms:modified xsi:type="dcterms:W3CDTF">2023-08-10T13:28:19Z</dcterms:modified>
</cp:coreProperties>
</file>

<file path=docProps/thumbnail.jpeg>
</file>